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5" r:id="rId4"/>
    <p:sldId id="258" r:id="rId5"/>
    <p:sldId id="261" r:id="rId6"/>
    <p:sldId id="267" r:id="rId7"/>
    <p:sldId id="266" r:id="rId8"/>
    <p:sldId id="264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91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86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41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85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79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16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8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842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02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79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7217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067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1363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040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900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56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6B885-7CC3-4BC2-8114-1FA6BCB34A61}" type="datetimeFigureOut">
              <a:rPr lang="fr-FR" smtClean="0"/>
              <a:t>20/05/2022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1DBE1E-F33B-4299-8980-BD510B638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57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71C01DF-6587-4F80-A743-845C19172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17723"/>
            <a:ext cx="6368249" cy="561513"/>
          </a:xfrm>
        </p:spPr>
        <p:txBody>
          <a:bodyPr/>
          <a:lstStyle/>
          <a:p>
            <a:r>
              <a:rPr lang="fr-FR" dirty="0"/>
              <a:t>Conseil d’administration – 16/05/2022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0B5372-5FB1-49C4-BF9A-2063DB7DA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135" y="454010"/>
            <a:ext cx="6446345" cy="455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5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A1C97-7E91-4F85-9DDA-392CE14E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Ordre du jour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38FF1C-88DC-4D9D-ABC9-7B00FD619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Election du nouveau bureau</a:t>
            </a:r>
          </a:p>
          <a:p>
            <a:r>
              <a:rPr lang="fr-FR" dirty="0"/>
              <a:t>Organisation accueil des allemands</a:t>
            </a:r>
          </a:p>
          <a:p>
            <a:r>
              <a:rPr lang="fr-FR" dirty="0"/>
              <a:t>Visite d’une délégation de </a:t>
            </a:r>
            <a:r>
              <a:rPr lang="fr-FR" dirty="0" err="1"/>
              <a:t>Polanco</a:t>
            </a:r>
            <a:endParaRPr lang="fr-FR" dirty="0"/>
          </a:p>
          <a:p>
            <a:r>
              <a:rPr lang="fr-FR" dirty="0"/>
              <a:t>Situation Ecosse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54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16DD9-048D-4A4C-BC3C-79B99B9C7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87" y="146611"/>
            <a:ext cx="8596668" cy="1320800"/>
          </a:xfrm>
        </p:spPr>
        <p:txBody>
          <a:bodyPr/>
          <a:lstStyle/>
          <a:p>
            <a:r>
              <a:rPr lang="fr-FR" dirty="0"/>
              <a:t>Feuille d’émargement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1C6EAD95-C3F9-4121-867A-376F9F645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511727"/>
              </p:ext>
            </p:extLst>
          </p:nvPr>
        </p:nvGraphicFramePr>
        <p:xfrm>
          <a:off x="5274195" y="259080"/>
          <a:ext cx="6566705" cy="7587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21">
                  <a:extLst>
                    <a:ext uri="{9D8B030D-6E8A-4147-A177-3AD203B41FA5}">
                      <a16:colId xmlns:a16="http://schemas.microsoft.com/office/drawing/2014/main" val="2436105054"/>
                    </a:ext>
                  </a:extLst>
                </a:gridCol>
                <a:gridCol w="1422878">
                  <a:extLst>
                    <a:ext uri="{9D8B030D-6E8A-4147-A177-3AD203B41FA5}">
                      <a16:colId xmlns:a16="http://schemas.microsoft.com/office/drawing/2014/main" val="2911052792"/>
                    </a:ext>
                  </a:extLst>
                </a:gridCol>
                <a:gridCol w="1356070">
                  <a:extLst>
                    <a:ext uri="{9D8B030D-6E8A-4147-A177-3AD203B41FA5}">
                      <a16:colId xmlns:a16="http://schemas.microsoft.com/office/drawing/2014/main" val="1469938856"/>
                    </a:ext>
                  </a:extLst>
                </a:gridCol>
                <a:gridCol w="1635136">
                  <a:extLst>
                    <a:ext uri="{9D8B030D-6E8A-4147-A177-3AD203B41FA5}">
                      <a16:colId xmlns:a16="http://schemas.microsoft.com/office/drawing/2014/main" val="967373949"/>
                    </a:ext>
                  </a:extLst>
                </a:gridCol>
              </a:tblGrid>
              <a:tr h="30038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Présents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Excusés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3726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Anita </a:t>
                      </a:r>
                      <a:r>
                        <a:rPr lang="fr-FR" sz="11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Carrondo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5307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Carine Barrault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46018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Catherine </a:t>
                      </a:r>
                      <a:r>
                        <a:rPr lang="fr-FR" sz="11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Cestari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5796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Chantal Huet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5485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Claudine Vinet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8816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Corinne </a:t>
                      </a:r>
                      <a:r>
                        <a:rPr lang="fr-FR" sz="1100" dirty="0" err="1"/>
                        <a:t>Yven</a:t>
                      </a:r>
                      <a:r>
                        <a:rPr lang="fr-FR" sz="1100" dirty="0"/>
                        <a:t> (ESB)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5679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err="1"/>
                        <a:t>Coryne</a:t>
                      </a:r>
                      <a:r>
                        <a:rPr lang="fr-FR" sz="1100" dirty="0"/>
                        <a:t> Renard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71162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Danielle </a:t>
                      </a:r>
                      <a:r>
                        <a:rPr lang="fr-FR" sz="11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Pouvreau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(MJC)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59448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Erik Fortin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 Représenté par M. </a:t>
                      </a:r>
                      <a:r>
                        <a:rPr lang="fr-FR" sz="900" dirty="0" err="1"/>
                        <a:t>BlAISOT</a:t>
                      </a:r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206997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Françoise </a:t>
                      </a:r>
                      <a:r>
                        <a:rPr lang="fr-FR" sz="1100" dirty="0" err="1"/>
                        <a:t>Hougron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7816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Frederic Giro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751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Gérard </a:t>
                      </a:r>
                      <a:r>
                        <a:rPr lang="fr-FR" sz="1100" dirty="0" err="1"/>
                        <a:t>Aynié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88932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Gonzalo </a:t>
                      </a:r>
                      <a:r>
                        <a:rPr lang="fr-FR" sz="1100" dirty="0" err="1"/>
                        <a:t>Chacon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35614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Guillaume </a:t>
                      </a:r>
                      <a:r>
                        <a:rPr lang="fr-FR" sz="1100" dirty="0" err="1"/>
                        <a:t>Bourrouilh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991949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r>
                        <a:rPr lang="fr-FR" sz="1100" dirty="0"/>
                        <a:t>Laurent </a:t>
                      </a:r>
                      <a:r>
                        <a:rPr lang="fr-FR" sz="1100" dirty="0" err="1"/>
                        <a:t>Gaureau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6941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Magali </a:t>
                      </a:r>
                      <a:r>
                        <a:rPr lang="fr-FR" sz="1100" dirty="0" err="1"/>
                        <a:t>Blaisot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169198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Margot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78204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Mathieu Gaillard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55607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Michel </a:t>
                      </a:r>
                      <a:r>
                        <a:rPr lang="fr-FR" sz="1100" dirty="0" err="1"/>
                        <a:t>Bablot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 Représenté par L.GAUREAU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719369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Michèle Sacriste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3112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Pascal </a:t>
                      </a:r>
                      <a:r>
                        <a:rPr lang="fr-FR" sz="1100" dirty="0" err="1"/>
                        <a:t>Lausin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59587"/>
                  </a:ext>
                </a:extLst>
              </a:tr>
              <a:tr h="3003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Patrick Hermel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65623"/>
                  </a:ext>
                </a:extLst>
              </a:tr>
              <a:tr h="3003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Pierre Chastang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 Représenté par F. GIRO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05637"/>
                  </a:ext>
                </a:extLst>
              </a:tr>
              <a:tr h="3003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Sébastien </a:t>
                      </a:r>
                      <a:r>
                        <a:rPr lang="fr-FR" sz="1100" dirty="0" err="1"/>
                        <a:t>Bringtown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584410"/>
                  </a:ext>
                </a:extLst>
              </a:tr>
              <a:tr h="3003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Valérie Quesada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01053"/>
                  </a:ext>
                </a:extLst>
              </a:tr>
              <a:tr h="3003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Isabel Plana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53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27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E4AB3-4FB7-4DF1-81C2-7EFDF1092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Attribution des postes bureau</a:t>
            </a:r>
          </a:p>
        </p:txBody>
      </p:sp>
      <p:graphicFrame>
        <p:nvGraphicFramePr>
          <p:cNvPr id="4" name="Tableau 7">
            <a:extLst>
              <a:ext uri="{FF2B5EF4-FFF2-40B4-BE49-F238E27FC236}">
                <a16:creationId xmlns:a16="http://schemas.microsoft.com/office/drawing/2014/main" id="{F72846FB-C780-43F9-A939-2AE20B9E9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88789"/>
              </p:ext>
            </p:extLst>
          </p:nvPr>
        </p:nvGraphicFramePr>
        <p:xfrm>
          <a:off x="911668" y="1678454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4884">
                  <a:extLst>
                    <a:ext uri="{9D8B030D-6E8A-4147-A177-3AD203B41FA5}">
                      <a16:colId xmlns:a16="http://schemas.microsoft.com/office/drawing/2014/main" val="3615372854"/>
                    </a:ext>
                  </a:extLst>
                </a:gridCol>
                <a:gridCol w="4943116">
                  <a:extLst>
                    <a:ext uri="{9D8B030D-6E8A-4147-A177-3AD203B41FA5}">
                      <a16:colId xmlns:a16="http://schemas.microsoft.com/office/drawing/2014/main" val="299066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Postes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0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Vice président(e) Allemagne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Michèle Sacriste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1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Vice président(e) Espagne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Mathieu Gaillard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9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Vice président(e) Ecosse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Patrick Hermel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4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Laurent </a:t>
                      </a:r>
                      <a:r>
                        <a:rPr lang="fr-FR" dirty="0" err="1"/>
                        <a:t>Gaureau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47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Secrétaire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Françoise </a:t>
                      </a:r>
                      <a:r>
                        <a:rPr lang="fr-FR" dirty="0" err="1"/>
                        <a:t>Hougron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6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Secrétaire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Carine Barrault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44352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CAB8344-2AEA-85A5-72D6-22425EB4E52D}"/>
              </a:ext>
            </a:extLst>
          </p:cNvPr>
          <p:cNvSpPr txBox="1"/>
          <p:nvPr/>
        </p:nvSpPr>
        <p:spPr>
          <a:xfrm>
            <a:off x="677334" y="4554244"/>
            <a:ext cx="8128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Vice présidente Allemagne </a:t>
            </a:r>
            <a:r>
              <a:rPr lang="fr-FR" sz="1200" dirty="0">
                <a:sym typeface="Wingdings" panose="05000000000000000000" pitchFamily="2" charset="2"/>
              </a:rPr>
              <a:t> Magali ne souhaite pas se représentée, Michèle Sacriste est d’accord pour reprendre le poste si elle peut recevoir un peu d’aide car elle n’est pas sûre d’avoir beaucoup de disponibilité</a:t>
            </a:r>
          </a:p>
          <a:p>
            <a:endParaRPr lang="fr-FR" sz="1200" dirty="0">
              <a:sym typeface="Wingdings" panose="05000000000000000000" pitchFamily="2" charset="2"/>
            </a:endParaRPr>
          </a:p>
          <a:p>
            <a:r>
              <a:rPr lang="fr-FR" sz="1200" dirty="0">
                <a:sym typeface="Wingdings" panose="05000000000000000000" pitchFamily="2" charset="2"/>
              </a:rPr>
              <a:t>Vice présent Espagne  Pas d’autre candidat que Mathieu Gaillard  réélu</a:t>
            </a:r>
          </a:p>
          <a:p>
            <a:endParaRPr lang="fr-FR" sz="1200" dirty="0">
              <a:sym typeface="Wingdings" panose="05000000000000000000" pitchFamily="2" charset="2"/>
            </a:endParaRPr>
          </a:p>
          <a:p>
            <a:r>
              <a:rPr lang="fr-FR" sz="1200" dirty="0">
                <a:sym typeface="Wingdings" panose="05000000000000000000" pitchFamily="2" charset="2"/>
              </a:rPr>
              <a:t>Trésorier  Pas d’autre candidat que Laurent </a:t>
            </a:r>
            <a:r>
              <a:rPr lang="fr-FR" sz="1200" dirty="0" err="1">
                <a:sym typeface="Wingdings" panose="05000000000000000000" pitchFamily="2" charset="2"/>
              </a:rPr>
              <a:t>Gaureau</a:t>
            </a:r>
            <a:r>
              <a:rPr lang="fr-FR" sz="1200" dirty="0">
                <a:sym typeface="Wingdings" panose="05000000000000000000" pitchFamily="2" charset="2"/>
              </a:rPr>
              <a:t>  réélu</a:t>
            </a:r>
          </a:p>
          <a:p>
            <a:endParaRPr lang="fr-FR" sz="1200" dirty="0">
              <a:sym typeface="Wingdings" panose="05000000000000000000" pitchFamily="2" charset="2"/>
            </a:endParaRPr>
          </a:p>
          <a:p>
            <a:r>
              <a:rPr lang="fr-FR" sz="1200" dirty="0">
                <a:sym typeface="Wingdings" panose="05000000000000000000" pitchFamily="2" charset="2"/>
              </a:rPr>
              <a:t>Secrétariat  Pas d’autre candidat que Carine Barrault réélue</a:t>
            </a:r>
          </a:p>
          <a:p>
            <a:endParaRPr lang="fr-FR" sz="1200" dirty="0">
              <a:sym typeface="Wingdings" panose="05000000000000000000" pitchFamily="2" charset="2"/>
            </a:endParaRPr>
          </a:p>
          <a:p>
            <a:r>
              <a:rPr lang="fr-FR" sz="1200" dirty="0">
                <a:sym typeface="Wingdings" panose="05000000000000000000" pitchFamily="2" charset="2"/>
              </a:rPr>
              <a:t>Personne ne souhaite reprendre le poste de Président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914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8DC83D-DEC1-4E98-BA8E-FB81FBD2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Organisation de l’accueil des allemands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1D210B-6357-4AF3-98AA-9D95AECAD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5066518" cy="5062014"/>
          </a:xfrm>
        </p:spPr>
        <p:txBody>
          <a:bodyPr>
            <a:normAutofit/>
          </a:bodyPr>
          <a:lstStyle/>
          <a:p>
            <a:r>
              <a:rPr lang="fr-FR" dirty="0"/>
              <a:t>12 familles = 25 personnes</a:t>
            </a:r>
          </a:p>
          <a:p>
            <a:r>
              <a:rPr lang="fr-FR" dirty="0"/>
              <a:t>Programme :</a:t>
            </a:r>
          </a:p>
          <a:p>
            <a:pPr marL="0" indent="0">
              <a:buNone/>
            </a:pPr>
            <a:endParaRPr lang="fr-FR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E7DE81-2DA8-4113-B02C-9B5711DB9F0E}"/>
              </a:ext>
            </a:extLst>
          </p:cNvPr>
          <p:cNvSpPr txBox="1"/>
          <p:nvPr/>
        </p:nvSpPr>
        <p:spPr>
          <a:xfrm>
            <a:off x="923278" y="2056686"/>
            <a:ext cx="5311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Jeudi 16/06  :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19h00 : A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rrivées à l’aéroport ou par la route 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Vendredi 17/06 : Balade dans Bordeaux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9h15	: Départ du parking </a:t>
            </a:r>
            <a:r>
              <a:rPr lang="fr-FR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Treulon</a:t>
            </a:r>
            <a:endParaRPr lang="fr-FR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10h00	: Visite encadrée des Bassins de lumière</a:t>
            </a:r>
          </a:p>
          <a:p>
            <a:pPr marL="0" indent="0">
              <a:buNone/>
            </a:pPr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12h00 : Pique nique au jardin botanique</a:t>
            </a:r>
          </a:p>
          <a:p>
            <a:pPr mar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14h00 : Visite MECA / FRAC </a:t>
            </a:r>
          </a:p>
          <a:p>
            <a:pPr mar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17h00 : Retour à Bruges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19h30 : Soirée officielle (restaurant à confirmer par la Mairie)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2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Samedi 18/06 : Excursion au phare de Cordouan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9h00	: </a:t>
            </a:r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épart de Bruges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11h30 : Arrêt à </a:t>
            </a:r>
            <a:r>
              <a:rPr lang="fr-FR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Soulac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au retrait du trait de côte (+ cathédrale selon timing)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12h30 : Regroupement Port Médoc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13h00 : Traversée bateau - pique-nique à bord (lunch boxes)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13h45 : Visite du phare et traversée retour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17h30 : Ferme Aquacole Eau Médoc – dégustation huitres et crustacés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19h00 : Retour à Bruges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Soirée famille</a:t>
            </a:r>
          </a:p>
          <a:p>
            <a:pPr marL="0" lvl="0" indent="0">
              <a:buNone/>
            </a:pPr>
            <a:endParaRPr lang="fr-FR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Dimanche 19 :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10h00	: Visite </a:t>
            </a:r>
            <a:r>
              <a:rPr lang="fr-FR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ludomédiathèque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 Bruges (horaire à confirmer)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16h00 : Départ aéroport pour la plupart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D6D80D-2F89-D5DA-857D-CE00CF2D1FE0}"/>
              </a:ext>
            </a:extLst>
          </p:cNvPr>
          <p:cNvSpPr txBox="1"/>
          <p:nvPr/>
        </p:nvSpPr>
        <p:spPr>
          <a:xfrm>
            <a:off x="6481030" y="1624614"/>
            <a:ext cx="34622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Encadrants</a:t>
            </a:r>
            <a:r>
              <a:rPr lang="fr-FR" sz="1400" dirty="0"/>
              <a:t> :</a:t>
            </a:r>
          </a:p>
          <a:p>
            <a:r>
              <a:rPr lang="fr-FR" sz="1400" dirty="0"/>
              <a:t>Vendredi </a:t>
            </a:r>
            <a:r>
              <a:rPr lang="fr-FR" sz="1400" dirty="0">
                <a:sym typeface="Wingdings" panose="05000000000000000000" pitchFamily="2" charset="2"/>
              </a:rPr>
              <a:t> Pascal + Anita + Sylvie</a:t>
            </a:r>
          </a:p>
          <a:p>
            <a:r>
              <a:rPr lang="fr-FR" sz="1400" dirty="0">
                <a:sym typeface="Wingdings" panose="05000000000000000000" pitchFamily="2" charset="2"/>
              </a:rPr>
              <a:t>Samedi  Magali</a:t>
            </a:r>
          </a:p>
          <a:p>
            <a:r>
              <a:rPr lang="fr-FR" sz="1400" dirty="0">
                <a:sym typeface="Wingdings" panose="05000000000000000000" pitchFamily="2" charset="2"/>
              </a:rPr>
              <a:t>Dimanche  Magali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4858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8DC83D-DEC1-4E98-BA8E-FB81FBD2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Difficultés partagées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B110CC8-BB1B-8586-0CD6-1EA812144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5062014"/>
          </a:xfrm>
        </p:spPr>
        <p:txBody>
          <a:bodyPr>
            <a:normAutofit/>
          </a:bodyPr>
          <a:lstStyle/>
          <a:p>
            <a:r>
              <a:rPr lang="fr-FR" dirty="0">
                <a:latin typeface="Times New Roman" panose="02020603050405020304" pitchFamily="18" charset="0"/>
                <a:sym typeface="Wingdings" panose="05000000000000000000" pitchFamily="2" charset="2"/>
              </a:rPr>
              <a:t>Pour le pique nique du samedi nous avons des difficultés à trouver un traiteur capable de nous livrer 60 repas avant 9h le samedi</a:t>
            </a:r>
          </a:p>
          <a:p>
            <a:pPr marL="628650" lvl="1" indent="-171450"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Traiteur ouvert sur </a:t>
            </a:r>
            <a:r>
              <a:rPr lang="fr-FR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Soulac</a:t>
            </a:r>
            <a:endParaRPr lang="fr-FR" sz="18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628650" lvl="1" indent="-171450"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Traiteur le Bistrot du port à </a:t>
            </a:r>
            <a:r>
              <a:rPr lang="fr-FR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Soulac</a:t>
            </a:r>
            <a:endParaRPr lang="fr-FR" sz="18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marL="628650" lvl="1" indent="-171450"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sym typeface="Wingdings" panose="05000000000000000000" pitchFamily="2" charset="2"/>
              </a:rPr>
              <a:t>Traiteur à Port Médoc (la pêcherie) contact Pascal </a:t>
            </a:r>
            <a:r>
              <a:rPr lang="fr-FR" sz="18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Lausin</a:t>
            </a:r>
            <a:endParaRPr lang="fr-FR" sz="18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endParaRPr lang="fr-FR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Ouverture aux adhérents n’accueillant pas de famille et aux élus du CA avec une participation de 40€/adulte (soit participation de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60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% de la part des JIB) et 20€/enfant &lt;16ans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Délai de réponse : 31 mai ! Attention places limitées et premiers arrivés premiers servis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33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2CF81-CA72-43F0-AD13-B7D53438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Visite d’une délégation de </a:t>
            </a:r>
            <a:r>
              <a:rPr lang="fr-FR" dirty="0" err="1"/>
              <a:t>Polanco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D5A8B0-0A16-44CE-91DF-63A9CD031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738" y="1752216"/>
            <a:ext cx="9381066" cy="3880773"/>
          </a:xfrm>
        </p:spPr>
        <p:txBody>
          <a:bodyPr>
            <a:normAutofit/>
          </a:bodyPr>
          <a:lstStyle/>
          <a:p>
            <a:r>
              <a:rPr lang="fr-FR" dirty="0" err="1"/>
              <a:t>Nuncy</a:t>
            </a:r>
            <a:r>
              <a:rPr lang="fr-FR" dirty="0"/>
              <a:t> nous informe que le jumelage de </a:t>
            </a:r>
            <a:r>
              <a:rPr lang="fr-FR" dirty="0" err="1"/>
              <a:t>Polanco</a:t>
            </a:r>
            <a:r>
              <a:rPr lang="fr-FR" dirty="0"/>
              <a:t> a perdu beaucoup d’adhérents suite au COVID.</a:t>
            </a:r>
          </a:p>
          <a:p>
            <a:r>
              <a:rPr lang="fr-FR" dirty="0"/>
              <a:t>La maire de </a:t>
            </a:r>
            <a:r>
              <a:rPr lang="fr-FR" dirty="0" err="1"/>
              <a:t>Polanco</a:t>
            </a:r>
            <a:r>
              <a:rPr lang="fr-FR" dirty="0"/>
              <a:t> est venue sur Bruges il y a peu pour s’informer sur les parcs arborés de la ville de Bruges. La maire en a profité pour affirmer son souhait de faire un échange cet été entre nos deux villes.</a:t>
            </a:r>
          </a:p>
          <a:p>
            <a:r>
              <a:rPr lang="fr-FR" dirty="0"/>
              <a:t>La maire de </a:t>
            </a:r>
            <a:r>
              <a:rPr lang="fr-FR" dirty="0" err="1"/>
              <a:t>Polanco</a:t>
            </a:r>
            <a:r>
              <a:rPr lang="fr-FR" dirty="0"/>
              <a:t> voudrait voir aussi comment nous pourrions reprendre des échanges sportifs. Corinne </a:t>
            </a:r>
            <a:r>
              <a:rPr lang="fr-FR" dirty="0" err="1"/>
              <a:t>Yven</a:t>
            </a:r>
            <a:r>
              <a:rPr lang="fr-FR" dirty="0"/>
              <a:t> propose de les associer à l’organisation de la fête du sport le samedi 03 septembre.</a:t>
            </a:r>
          </a:p>
          <a:p>
            <a:r>
              <a:rPr lang="fr-FR" dirty="0"/>
              <a:t>Les tensions entre </a:t>
            </a:r>
            <a:r>
              <a:rPr lang="fr-FR" dirty="0" err="1"/>
              <a:t>Nuncy</a:t>
            </a:r>
            <a:r>
              <a:rPr lang="fr-FR" dirty="0"/>
              <a:t> et la maire de </a:t>
            </a:r>
            <a:r>
              <a:rPr lang="fr-FR" dirty="0" err="1"/>
              <a:t>Polanco</a:t>
            </a:r>
            <a:r>
              <a:rPr lang="fr-FR" dirty="0"/>
              <a:t> semblent ne pas s’apaiser. D’après la maire il n’y aurait pas autant de pertes d’adhérents qu’annoncé par </a:t>
            </a:r>
            <a:r>
              <a:rPr lang="fr-FR" dirty="0" err="1"/>
              <a:t>Nuncy</a:t>
            </a:r>
            <a:r>
              <a:rPr lang="fr-FR" dirty="0"/>
              <a:t>.</a:t>
            </a:r>
          </a:p>
          <a:p>
            <a:r>
              <a:rPr lang="fr-FR" dirty="0"/>
              <a:t>La maire de </a:t>
            </a:r>
            <a:r>
              <a:rPr lang="fr-FR" dirty="0" err="1"/>
              <a:t>Polanco</a:t>
            </a:r>
            <a:r>
              <a:rPr lang="fr-FR" dirty="0"/>
              <a:t> souhaiterait nous solliciter pour organiser un marché de noël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290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2CF81-CA72-43F0-AD13-B7D53438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Situation Ecosse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D5A8B0-0A16-44CE-91DF-63A9CD031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077"/>
            <a:ext cx="8596668" cy="4665323"/>
          </a:xfrm>
        </p:spPr>
        <p:txBody>
          <a:bodyPr>
            <a:normAutofit/>
          </a:bodyPr>
          <a:lstStyle/>
          <a:p>
            <a:r>
              <a:rPr lang="fr-FR" dirty="0"/>
              <a:t>Depuis le mois de février, Patrick tente de joindre vainement Linda Judge, Présidente du </a:t>
            </a:r>
            <a:r>
              <a:rPr lang="fr-FR" dirty="0" err="1"/>
              <a:t>Levenmouth</a:t>
            </a:r>
            <a:r>
              <a:rPr lang="fr-FR" dirty="0"/>
              <a:t> </a:t>
            </a:r>
            <a:r>
              <a:rPr lang="fr-FR" dirty="0" err="1"/>
              <a:t>Twinning</a:t>
            </a:r>
            <a:r>
              <a:rPr lang="fr-FR" dirty="0"/>
              <a:t> Association. Le 14 février Patrick lui a proposé d'accueillir quelques familles Ecossaises dans l'année, à la date qui lui convient. Réponse le 15 février, pour dire qu’elle reviendrait vers lui très vite puis plus rien.</a:t>
            </a:r>
          </a:p>
          <a:p>
            <a:r>
              <a:rPr lang="fr-FR" dirty="0"/>
              <a:t>Rappel le 13 mars, puis le 9 avril, puis le 1er mai, puis le 4 mai, toutes relances restées sans réponses, et même pas ouvertes pour les 3 dernières.</a:t>
            </a:r>
          </a:p>
          <a:p>
            <a:r>
              <a:rPr lang="fr-FR" dirty="0"/>
              <a:t>A l'occasion des élections du 5 mai dernier, Patrick a écrit un mot d'encouragement au bureau et à Tom ADAMS, tous restés sans réponses, et un message de félicitations à Tom ADAMS le 6 mai à l'occasion de son élection, lui même demeuré sans réponse. Il a fait savoir à d'autres interlocuteurs qui ont eu la chance de le lire qu'il va "relancer" le jumelage.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6189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2CF81-CA72-43F0-AD13-B7D53438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Elections Ecosse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53F48AA-774A-4EAF-B38E-2FEAC3B04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19" y="1592980"/>
            <a:ext cx="5119784" cy="3672039"/>
          </a:xfrm>
        </p:spPr>
        <p:txBody>
          <a:bodyPr>
            <a:normAutofit fontScale="92500" lnSpcReduction="20000"/>
          </a:bodyPr>
          <a:lstStyle/>
          <a:p>
            <a:r>
              <a:rPr lang="fr-FR" dirty="0">
                <a:effectLst/>
              </a:rPr>
              <a:t>Tom ADAMS apparait dans le Ward n° 22 qui a pour nom </a:t>
            </a:r>
            <a:r>
              <a:rPr lang="fr-FR" b="1" dirty="0" err="1">
                <a:effectLst/>
              </a:rPr>
              <a:t>Buckhaven</a:t>
            </a:r>
            <a:r>
              <a:rPr lang="fr-FR" b="1" dirty="0">
                <a:effectLst/>
              </a:rPr>
              <a:t>, </a:t>
            </a:r>
            <a:r>
              <a:rPr lang="fr-FR" b="1" dirty="0" err="1">
                <a:effectLst/>
              </a:rPr>
              <a:t>Methil</a:t>
            </a:r>
            <a:r>
              <a:rPr lang="fr-FR" b="1" dirty="0">
                <a:effectLst/>
              </a:rPr>
              <a:t> and Wemyss villages</a:t>
            </a:r>
            <a:r>
              <a:rPr lang="fr-FR" dirty="0">
                <a:effectLst/>
              </a:rPr>
              <a:t>.</a:t>
            </a:r>
          </a:p>
          <a:p>
            <a:r>
              <a:rPr lang="fr-FR" dirty="0">
                <a:effectLst/>
              </a:rPr>
              <a:t>Ce Ward (circonscription électorale) a quatre conseillers (</a:t>
            </a:r>
            <a:r>
              <a:rPr lang="fr-FR" dirty="0" err="1">
                <a:effectLst/>
              </a:rPr>
              <a:t>councillors</a:t>
            </a:r>
            <a:r>
              <a:rPr lang="fr-FR" dirty="0">
                <a:effectLst/>
              </a:rPr>
              <a:t>). Le nombre d’électeurs est de 13 540. L’abstention est de 38.7%.</a:t>
            </a:r>
          </a:p>
          <a:p>
            <a:r>
              <a:rPr lang="fr-FR" dirty="0">
                <a:solidFill>
                  <a:srgbClr val="333333"/>
                </a:solidFill>
                <a:effectLst/>
              </a:rPr>
              <a:t>Sont élus 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Ken Caldwell, (SNP), 1.532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David Graham, (Scottish Labour), 1.248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John O’Brien, (SNP), 890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Thomas McKenzie Christie Adams, (Scottish Labour), 809 voix</a:t>
            </a:r>
          </a:p>
          <a:p>
            <a:pPr lvl="1"/>
            <a:endParaRPr lang="fr-FR" dirty="0">
              <a:effectLst/>
            </a:endParaRPr>
          </a:p>
          <a:p>
            <a:endParaRPr lang="fr-FR" dirty="0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BD6D97DB-2497-774A-5367-A8C7B468C40A}"/>
              </a:ext>
            </a:extLst>
          </p:cNvPr>
          <p:cNvSpPr txBox="1">
            <a:spLocks/>
          </p:cNvSpPr>
          <p:nvPr/>
        </p:nvSpPr>
        <p:spPr>
          <a:xfrm>
            <a:off x="5394664" y="1592980"/>
            <a:ext cx="5119784" cy="3880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dirty="0">
                <a:effectLst/>
              </a:rPr>
              <a:t>Le nom de </a:t>
            </a:r>
            <a:r>
              <a:rPr lang="fr-FR" dirty="0" err="1">
                <a:effectLst/>
              </a:rPr>
              <a:t>Leven</a:t>
            </a:r>
            <a:r>
              <a:rPr lang="fr-FR" dirty="0">
                <a:effectLst/>
              </a:rPr>
              <a:t> avec lequel nous sommes jumelés apparait dans la circonscription électorale (Ward n° 21) de </a:t>
            </a:r>
            <a:r>
              <a:rPr lang="fr-FR" b="1" dirty="0" err="1">
                <a:effectLst/>
              </a:rPr>
              <a:t>Leven</a:t>
            </a:r>
            <a:r>
              <a:rPr lang="fr-FR" b="1" dirty="0">
                <a:effectLst/>
              </a:rPr>
              <a:t>, </a:t>
            </a:r>
            <a:r>
              <a:rPr lang="fr-FR" b="1" dirty="0" err="1">
                <a:effectLst/>
              </a:rPr>
              <a:t>Kennoway</a:t>
            </a:r>
            <a:r>
              <a:rPr lang="fr-FR" b="1" dirty="0">
                <a:effectLst/>
              </a:rPr>
              <a:t> and Largo</a:t>
            </a:r>
            <a:r>
              <a:rPr lang="fr-FR" dirty="0">
                <a:effectLst/>
              </a:rPr>
              <a:t>.</a:t>
            </a:r>
          </a:p>
          <a:p>
            <a:r>
              <a:rPr lang="fr-FR" dirty="0">
                <a:effectLst/>
              </a:rPr>
              <a:t>Cette circonscription électorale a quatre conseillers (</a:t>
            </a:r>
            <a:r>
              <a:rPr lang="fr-FR" dirty="0" err="1">
                <a:effectLst/>
              </a:rPr>
              <a:t>councillors</a:t>
            </a:r>
            <a:r>
              <a:rPr lang="fr-FR" dirty="0">
                <a:effectLst/>
              </a:rPr>
              <a:t>). Le nombre d’électeurs est de 15.245. L’abstention est de 43,9%.</a:t>
            </a:r>
          </a:p>
          <a:p>
            <a:pPr>
              <a:lnSpc>
                <a:spcPct val="100000"/>
              </a:lnSpc>
            </a:pPr>
            <a:r>
              <a:rPr lang="fr-FR" dirty="0">
                <a:effectLst/>
              </a:rPr>
              <a:t>Sont élus 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David Alexander, (SNP), 2.077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Colin Davidson, (Scottish Labour), 1.348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Eugène McDonald Clarke, (Scottish Liberal), 1.268 voix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ffectLst/>
              </a:rPr>
              <a:t>Alistair </a:t>
            </a:r>
            <a:r>
              <a:rPr lang="fr-FR" dirty="0" err="1">
                <a:effectLst/>
              </a:rPr>
              <a:t>Belford</a:t>
            </a:r>
            <a:r>
              <a:rPr lang="fr-FR" dirty="0">
                <a:effectLst/>
              </a:rPr>
              <a:t> Suttie, (SNP), 707 voix</a:t>
            </a:r>
          </a:p>
          <a:p>
            <a:pPr lvl="1"/>
            <a:endParaRPr lang="fr-FR" dirty="0">
              <a:effectLst/>
            </a:endParaRP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51480D-96C4-1870-6544-507718F0E61E}"/>
              </a:ext>
            </a:extLst>
          </p:cNvPr>
          <p:cNvSpPr txBox="1"/>
          <p:nvPr/>
        </p:nvSpPr>
        <p:spPr>
          <a:xfrm>
            <a:off x="568171" y="5810802"/>
            <a:ext cx="7929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Ces deux circonscriptions électorales constituent le LEVENMOUTH. Pour le LEVENMOUTH, les contacts politiques se résument donc à ces 8 contacts.</a:t>
            </a:r>
          </a:p>
        </p:txBody>
      </p:sp>
    </p:spTree>
    <p:extLst>
      <p:ext uri="{BB962C8B-B14F-4D97-AF65-F5344CB8AC3E}">
        <p14:creationId xmlns:p14="http://schemas.microsoft.com/office/powerpoint/2010/main" val="8727128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leu chau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6887</TotalTime>
  <Words>1035</Words>
  <Application>Microsoft Office PowerPoint</Application>
  <PresentationFormat>Grand écran</PresentationFormat>
  <Paragraphs>154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Facette</vt:lpstr>
      <vt:lpstr>Présentation PowerPoint</vt:lpstr>
      <vt:lpstr>Ordre du jour </vt:lpstr>
      <vt:lpstr>Feuille d’émargement</vt:lpstr>
      <vt:lpstr>Attribution des postes bureau</vt:lpstr>
      <vt:lpstr>Organisation de l’accueil des allemands</vt:lpstr>
      <vt:lpstr>Difficultés partagées</vt:lpstr>
      <vt:lpstr>Visite d’une délégation de Polanco</vt:lpstr>
      <vt:lpstr>Situation Ecosse</vt:lpstr>
      <vt:lpstr>Elections Ecosse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Carine Barrault</dc:creator>
  <cp:lastModifiedBy>Carine Barrault</cp:lastModifiedBy>
  <cp:revision>51</cp:revision>
  <dcterms:created xsi:type="dcterms:W3CDTF">2021-06-14T08:46:30Z</dcterms:created>
  <dcterms:modified xsi:type="dcterms:W3CDTF">2022-05-20T20:11:29Z</dcterms:modified>
</cp:coreProperties>
</file>